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91" r:id="rId2"/>
    <p:sldId id="260" r:id="rId3"/>
    <p:sldId id="285" r:id="rId4"/>
    <p:sldId id="275" r:id="rId5"/>
    <p:sldId id="289" r:id="rId6"/>
    <p:sldId id="290" r:id="rId7"/>
    <p:sldId id="261" r:id="rId8"/>
    <p:sldId id="263" r:id="rId9"/>
    <p:sldId id="262" r:id="rId10"/>
    <p:sldId id="283" r:id="rId11"/>
    <p:sldId id="292" r:id="rId12"/>
    <p:sldId id="264" r:id="rId13"/>
    <p:sldId id="268" r:id="rId14"/>
    <p:sldId id="273" r:id="rId15"/>
    <p:sldId id="284" r:id="rId16"/>
    <p:sldId id="276" r:id="rId17"/>
    <p:sldId id="281" r:id="rId18"/>
    <p:sldId id="271" r:id="rId19"/>
    <p:sldId id="288" r:id="rId20"/>
    <p:sldId id="286" r:id="rId21"/>
    <p:sldId id="287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5" autoAdjust="0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14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D1940-6DF9-F343-86A1-3612E23A6619}" type="datetimeFigureOut">
              <a:rPr lang="en-US" smtClean="0"/>
              <a:t>7/24/24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DB762-7622-FF4A-85C2-1654A933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86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DB762-7622-FF4A-85C2-1654A9338E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5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DB762-7622-FF4A-85C2-1654A9338E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1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14D3-06D6-4A4D-9FB5-14C0C6BF989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9991-5E92-2048-BFF8-9CBFBA5B00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208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14D3-06D6-4A4D-9FB5-14C0C6BF989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9991-5E92-2048-BFF8-9CBFBA5B00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878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14D3-06D6-4A4D-9FB5-14C0C6BF989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9991-5E92-2048-BFF8-9CBFBA5B00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114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25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14D3-06D6-4A4D-9FB5-14C0C6BF989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9991-5E92-2048-BFF8-9CBFBA5B00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126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14D3-06D6-4A4D-9FB5-14C0C6BF989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9991-5E92-2048-BFF8-9CBFBA5B00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62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14D3-06D6-4A4D-9FB5-14C0C6BF989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9991-5E92-2048-BFF8-9CBFBA5B00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631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14D3-06D6-4A4D-9FB5-14C0C6BF989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9991-5E92-2048-BFF8-9CBFBA5B00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81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14D3-06D6-4A4D-9FB5-14C0C6BF989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9991-5E92-2048-BFF8-9CBFBA5B00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80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14D3-06D6-4A4D-9FB5-14C0C6BF989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9991-5E92-2048-BFF8-9CBFBA5B00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59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14D3-06D6-4A4D-9FB5-14C0C6BF989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9991-5E92-2048-BFF8-9CBFBA5B00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07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E14D3-06D6-4A4D-9FB5-14C0C6BF989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79991-5E92-2048-BFF8-9CBFBA5B008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48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a-uk.org/" TargetMode="External"/><Relationship Id="rId2" Type="http://schemas.openxmlformats.org/officeDocument/2006/relationships/hyperlink" Target="http://www.ipacambs.org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A11E1-C286-2F40-A7C2-0326F9DCD736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reflection stA="49203" endPos="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en-GB" b="1" dirty="0"/>
              <a:t>INTERNATIONAL POLI CE ASSOCIATION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2D0A5-6F8A-6547-B5CD-A5D249E7AC9D}"/>
              </a:ext>
            </a:extLst>
          </p:cNvPr>
          <p:cNvSpPr txBox="1"/>
          <p:nvPr/>
        </p:nvSpPr>
        <p:spPr>
          <a:xfrm>
            <a:off x="457200" y="5729104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Andy Sullivan &amp; Steve Bretherton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46B018F-92F0-188A-BCCD-CD851AF1D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193" y="1711426"/>
            <a:ext cx="3903614" cy="3723890"/>
          </a:xfrm>
        </p:spPr>
      </p:pic>
    </p:spTree>
    <p:extLst>
      <p:ext uri="{BB962C8B-B14F-4D97-AF65-F5344CB8AC3E}">
        <p14:creationId xmlns:p14="http://schemas.microsoft.com/office/powerpoint/2010/main" val="1681846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5EED-0577-2549-B413-DA7C65DA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Professional Exchanges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686F6E-B2E0-2846-B967-60021B62B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00201"/>
            <a:ext cx="4215383" cy="30906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1B1E5-DEA7-094D-A006-E08086BD8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670" y="1600201"/>
            <a:ext cx="3545130" cy="3648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13ECE5-88BB-344E-BFDD-D0C90EBFFE63}"/>
              </a:ext>
            </a:extLst>
          </p:cNvPr>
          <p:cNvSpPr txBox="1"/>
          <p:nvPr/>
        </p:nvSpPr>
        <p:spPr>
          <a:xfrm>
            <a:off x="3630168" y="5431220"/>
            <a:ext cx="4315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German Officer, Jonas </a:t>
            </a:r>
            <a:r>
              <a:rPr lang="en-US" sz="2400" dirty="0" err="1"/>
              <a:t>Kiessling’s</a:t>
            </a:r>
            <a:r>
              <a:rPr lang="en-US" sz="2400" dirty="0"/>
              <a:t> Internship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35A4CC-5DB4-6141-97FD-923A04D39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873436"/>
            <a:ext cx="2624328" cy="15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4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6F8B1-B06E-E84E-168C-CF3D76DF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Josh Preston – Norfolk Roads Policing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795D66-1B7B-ADC0-9992-0198DA807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" t="34903" r="-1718" b="19028"/>
          <a:stretch/>
        </p:blipFill>
        <p:spPr>
          <a:xfrm>
            <a:off x="4880263" y="1177262"/>
            <a:ext cx="3424966" cy="2103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21F9E5-128B-615C-4E93-3B843AD62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250"/>
          <a:stretch/>
        </p:blipFill>
        <p:spPr>
          <a:xfrm>
            <a:off x="777157" y="4001526"/>
            <a:ext cx="3786692" cy="2492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D93F30-5F04-C1F4-F20D-738CE088D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14" y="1177262"/>
            <a:ext cx="3790235" cy="249211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E90D9C-1AA0-A1B3-D37C-3A2D2265F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4603116" y="3854066"/>
            <a:ext cx="2951703" cy="2397410"/>
          </a:xfrm>
        </p:spPr>
      </p:pic>
    </p:spTree>
    <p:extLst>
      <p:ext uri="{BB962C8B-B14F-4D97-AF65-F5344CB8AC3E}">
        <p14:creationId xmlns:p14="http://schemas.microsoft.com/office/powerpoint/2010/main" val="194575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Young Police Officers Seminar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defTabSz="914400">
              <a:buNone/>
            </a:pPr>
            <a:r>
              <a:rPr lang="en-GB" sz="2800" dirty="0">
                <a:solidFill>
                  <a:prstClr val="black"/>
                </a:solidFill>
              </a:rPr>
              <a:t>Annual Young Police Officers Seminar </a:t>
            </a:r>
          </a:p>
          <a:p>
            <a:pPr marL="0" lvl="0" indent="0" algn="ctr" defTabSz="914400">
              <a:buNone/>
            </a:pPr>
            <a:r>
              <a:rPr lang="en-GB" sz="2800" dirty="0">
                <a:solidFill>
                  <a:prstClr val="black"/>
                </a:solidFill>
              </a:rPr>
              <a:t>2024 in Austria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B14FC3-BD94-304E-9635-680F1BD7A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45" y="2653538"/>
            <a:ext cx="8064993" cy="38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73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477"/>
            <a:ext cx="8229600" cy="1143000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en-GB" sz="4900" b="1" dirty="0">
                <a:solidFill>
                  <a:prstClr val="black"/>
                </a:solidFill>
                <a:ea typeface="+mn-ea"/>
                <a:cs typeface="+mn-cs"/>
              </a:rPr>
              <a:t>Travel Opportunities</a:t>
            </a:r>
            <a:br>
              <a:rPr lang="en-GB" sz="32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2817"/>
            <a:ext cx="8229600" cy="5293297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buNone/>
            </a:pPr>
            <a:r>
              <a:rPr lang="en-GB" sz="2800" b="1" dirty="0">
                <a:solidFill>
                  <a:srgbClr val="FF0000"/>
                </a:solidFill>
              </a:rPr>
              <a:t>IPA Travel Form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GB" sz="2800" dirty="0">
                <a:solidFill>
                  <a:srgbClr val="262F3F"/>
                </a:solidFill>
              </a:rPr>
              <a:t>Want to break out of the tourist bubble?  Submit an IPA Travel Form and see what the IPA can do for you.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GB" sz="2800" dirty="0">
                <a:solidFill>
                  <a:srgbClr val="262F3F"/>
                </a:solidFill>
              </a:rPr>
              <a:t>Coming soon – Travel Bobby app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endParaRPr lang="en-GB" sz="2800" dirty="0">
              <a:solidFill>
                <a:srgbClr val="262F3F"/>
              </a:solidFill>
            </a:endParaRP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GB" sz="2800" b="1" dirty="0">
                <a:solidFill>
                  <a:srgbClr val="FF0000"/>
                </a:solidFill>
              </a:rPr>
              <a:t>Branch Contacts Across Europe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GB" sz="2800" dirty="0">
                <a:solidFill>
                  <a:srgbClr val="262F3F"/>
                </a:solidFill>
              </a:rPr>
              <a:t>Cambridgeshire Branch members have IPA contacts in Ireland, Germany, Poland, Italy, Austria &amp; Romania.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endParaRPr lang="en-GB" sz="2800" dirty="0">
              <a:solidFill>
                <a:srgbClr val="262F3F"/>
              </a:solidFill>
            </a:endParaRP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GB" sz="2800" b="1" dirty="0">
                <a:solidFill>
                  <a:srgbClr val="FF0000"/>
                </a:solidFill>
              </a:rPr>
              <a:t>Help Abroad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GB" sz="2800" dirty="0">
                <a:solidFill>
                  <a:srgbClr val="262F3F"/>
                </a:solidFill>
              </a:rPr>
              <a:t>Trouble while traveling abroad?  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GB" sz="2800" dirty="0">
                <a:solidFill>
                  <a:srgbClr val="262F3F"/>
                </a:solidFill>
              </a:rPr>
              <a:t>Your IPA Membership could make all the difference.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95218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2595-AD74-904F-9700-B9AE85D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Local, National &amp; </a:t>
            </a:r>
            <a:br>
              <a:rPr lang="en-US" b="1" dirty="0"/>
            </a:br>
            <a:r>
              <a:rPr lang="en-US" b="1" dirty="0"/>
              <a:t>International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B6D90-D9E8-3D41-848C-EEF4E853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4400" dirty="0"/>
              <a:t>Friendship Weeks around the world</a:t>
            </a:r>
          </a:p>
          <a:p>
            <a:r>
              <a:rPr lang="en-US" sz="4400" dirty="0" err="1"/>
              <a:t>Cambridgeshire</a:t>
            </a:r>
            <a:r>
              <a:rPr lang="en-US" sz="4400" dirty="0"/>
              <a:t> Branch runs a full calendar of events throughout the year </a:t>
            </a:r>
          </a:p>
          <a:p>
            <a:r>
              <a:rPr lang="en-US" sz="4400" dirty="0"/>
              <a:t>Ceremony of the Keys at HM Tower of London</a:t>
            </a:r>
          </a:p>
          <a:p>
            <a:r>
              <a:rPr lang="en-US" sz="4400" dirty="0"/>
              <a:t>Use of the Civil Service Club in Whitehall</a:t>
            </a:r>
          </a:p>
          <a:p>
            <a:r>
              <a:rPr lang="en-US" sz="4400" dirty="0"/>
              <a:t>Other UK branch events publicised weekly</a:t>
            </a:r>
          </a:p>
          <a:p>
            <a:r>
              <a:rPr lang="en-US" sz="4400" dirty="0"/>
              <a:t>Websites and Facebook</a:t>
            </a:r>
          </a:p>
          <a:p>
            <a:r>
              <a:rPr lang="en-US" sz="4400" dirty="0"/>
              <a:t>Daily e-Alerts (if you want them) </a:t>
            </a:r>
          </a:p>
          <a:p>
            <a:r>
              <a:rPr lang="en-US" sz="4400" dirty="0"/>
              <a:t>Quarterly publication – ‘</a:t>
            </a:r>
            <a:r>
              <a:rPr lang="en-US" sz="4400" i="1" dirty="0"/>
              <a:t>Police World’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16FBC9-4D58-CB47-9D62-65E643D55123}"/>
              </a:ext>
            </a:extLst>
          </p:cNvPr>
          <p:cNvSpPr/>
          <p:nvPr/>
        </p:nvSpPr>
        <p:spPr>
          <a:xfrm>
            <a:off x="245444" y="1939565"/>
            <a:ext cx="8653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52089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EDCC-3C4E-3D41-AF8B-52318D76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Members’ Quarterly </a:t>
            </a:r>
            <a:br>
              <a:rPr lang="en-US" b="1" dirty="0"/>
            </a:br>
            <a:r>
              <a:rPr lang="en-US" b="1" dirty="0"/>
              <a:t>Magazine ‘Police World’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212D7-2D62-0949-AE9A-23C2041AC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834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E4903-4D10-A441-9EC6-D6A2AEC40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593" y="1768351"/>
            <a:ext cx="2991589" cy="4234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FF05D-A296-2342-9E8B-EAE1523A4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88" y="1783454"/>
            <a:ext cx="2991589" cy="421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11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07515-4814-2D4A-B9FE-B06D3110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Cambridgeshire</a:t>
            </a:r>
            <a:r>
              <a:rPr lang="en-US" b="1" dirty="0"/>
              <a:t> Branch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7B0EC-EBB8-4D40-A769-F53D06C13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2032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/>
              <a:t>					Met Police Stables</a:t>
            </a:r>
          </a:p>
          <a:p>
            <a:pPr marL="0" indent="0">
              <a:buNone/>
            </a:pPr>
            <a:r>
              <a:rPr lang="en-US" sz="9600" dirty="0"/>
              <a:t>					September 2023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187575" lvl="5" indent="127000">
              <a:buNone/>
            </a:pPr>
            <a:endParaRPr lang="en-US" dirty="0"/>
          </a:p>
          <a:p>
            <a:pPr marL="2187575" lvl="5" indent="127000">
              <a:buNone/>
            </a:pPr>
            <a:endParaRPr lang="en-US" sz="9600" dirty="0"/>
          </a:p>
          <a:p>
            <a:pPr marL="2187575" lvl="5" indent="127000">
              <a:buNone/>
            </a:pPr>
            <a:r>
              <a:rPr lang="en-US" sz="9600" dirty="0"/>
              <a:t>						Friendship Week Poland</a:t>
            </a:r>
          </a:p>
          <a:p>
            <a:pPr marL="1912938" lvl="5" indent="0">
              <a:buNone/>
            </a:pPr>
            <a:r>
              <a:rPr lang="en-US" sz="9600" dirty="0"/>
              <a:t>							September 2024</a:t>
            </a:r>
          </a:p>
          <a:p>
            <a:pPr marL="95250" lvl="5" indent="0">
              <a:buNone/>
            </a:pPr>
            <a:r>
              <a:rPr lang="en-US" sz="9600" dirty="0"/>
              <a:t>					</a:t>
            </a:r>
          </a:p>
          <a:p>
            <a:pPr marL="95250" lvl="5" indent="0">
              <a:buNone/>
            </a:pPr>
            <a:endParaRPr lang="en-US" sz="9600" dirty="0"/>
          </a:p>
          <a:p>
            <a:pPr marL="95250" lvl="5" indent="0">
              <a:buNone/>
            </a:pPr>
            <a:r>
              <a:rPr lang="en-US" sz="9600" dirty="0"/>
              <a:t>							Clay Shooting </a:t>
            </a:r>
          </a:p>
          <a:p>
            <a:pPr marL="95250" lvl="5" indent="0">
              <a:buNone/>
            </a:pPr>
            <a:r>
              <a:rPr lang="en-US" sz="9600" dirty="0"/>
              <a:t>							October 2023</a:t>
            </a:r>
          </a:p>
          <a:p>
            <a:pPr marL="95250" lvl="5" indent="0">
              <a:buNone/>
            </a:pPr>
            <a:r>
              <a:rPr lang="en-US" sz="9600" dirty="0"/>
              <a:t>HM Tower of London</a:t>
            </a:r>
            <a:br>
              <a:rPr lang="en-US" sz="9600" dirty="0"/>
            </a:br>
            <a:r>
              <a:rPr lang="en-US" sz="9600" dirty="0"/>
              <a:t>Ceremony of the Keys - Free</a:t>
            </a:r>
          </a:p>
          <a:p>
            <a:pPr marL="1912938" lvl="5" indent="0">
              <a:buNone/>
            </a:pPr>
            <a:endParaRPr lang="en-US" sz="9600" dirty="0"/>
          </a:p>
          <a:p>
            <a:pPr marL="1912938" lvl="5" indent="0">
              <a:buNone/>
            </a:pPr>
            <a:endParaRPr lang="en-US" sz="9600" dirty="0"/>
          </a:p>
          <a:p>
            <a:pPr marL="1912938" lvl="5" indent="0">
              <a:buNone/>
            </a:pPr>
            <a:endParaRPr lang="en-US" sz="9600" dirty="0"/>
          </a:p>
          <a:p>
            <a:pPr marL="1912938" lvl="5" indent="0">
              <a:buNone/>
            </a:pPr>
            <a:r>
              <a:rPr lang="en-US" sz="4800" dirty="0"/>
              <a:t>   </a:t>
            </a:r>
          </a:p>
          <a:p>
            <a:pPr marL="1912938" lvl="5" indent="0">
              <a:buNone/>
            </a:pPr>
            <a:r>
              <a:rPr lang="en-US" sz="9600" dirty="0"/>
              <a:t>	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pPr marL="0" indent="0">
              <a:buNone/>
            </a:pPr>
            <a:r>
              <a:rPr lang="en-US" sz="9600" dirty="0"/>
              <a:t> </a:t>
            </a:r>
          </a:p>
          <a:p>
            <a:pPr marL="0" indent="0" algn="r">
              <a:buNone/>
            </a:pPr>
            <a:br>
              <a:rPr lang="en-US" sz="6200" dirty="0"/>
            </a:br>
            <a:endParaRPr lang="en-US" sz="6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9E1BBC-C9A1-B047-B403-45FF1C92C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945" y="1317273"/>
            <a:ext cx="2657856" cy="1993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64370-ABF6-0D9B-BB08-E96407784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624" y="4404921"/>
            <a:ext cx="2761176" cy="2070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FD8A98-5DE7-4642-6667-BFA0EED76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12" y="2767087"/>
            <a:ext cx="2004956" cy="2673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352329-2D65-0503-74F2-48ABA7EDB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377" y="2146150"/>
            <a:ext cx="1924274" cy="25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20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990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prstClr val="black"/>
                </a:solidFill>
              </a:rPr>
              <a:t>Special Interest Groups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992"/>
            <a:ext cx="8229600" cy="5188900"/>
          </a:xfrm>
        </p:spPr>
        <p:txBody>
          <a:bodyPr>
            <a:normAutofit lnSpcReduction="10000"/>
          </a:bodyPr>
          <a:lstStyle/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Motorcycle</a:t>
            </a:r>
            <a:br>
              <a:rPr lang="en-GB" sz="2000" dirty="0">
                <a:solidFill>
                  <a:prstClr val="black"/>
                </a:solidFill>
              </a:rPr>
            </a:br>
            <a:r>
              <a:rPr lang="en-GB" sz="2000" dirty="0">
                <a:solidFill>
                  <a:prstClr val="black"/>
                </a:solidFill>
              </a:rPr>
              <a:t>Regular rallies around the UK and Europe</a:t>
            </a: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Defensive Tactics</a:t>
            </a:r>
            <a:br>
              <a:rPr lang="en-GB" sz="2000" dirty="0">
                <a:solidFill>
                  <a:prstClr val="black"/>
                </a:solidFill>
              </a:rPr>
            </a:br>
            <a:r>
              <a:rPr lang="en-GB" sz="2000" dirty="0">
                <a:solidFill>
                  <a:prstClr val="black"/>
                </a:solidFill>
              </a:rPr>
              <a:t>Self Defence &amp; Street survival skills</a:t>
            </a: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Caravan &amp; Motorhome</a:t>
            </a:r>
            <a:br>
              <a:rPr lang="en-GB" sz="2000" dirty="0">
                <a:solidFill>
                  <a:prstClr val="black"/>
                </a:solidFill>
              </a:rPr>
            </a:br>
            <a:r>
              <a:rPr lang="en-GB" sz="2000" dirty="0">
                <a:solidFill>
                  <a:prstClr val="black"/>
                </a:solidFill>
              </a:rPr>
              <a:t>Full programme of rallies across the UK</a:t>
            </a: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Family History Group</a:t>
            </a:r>
            <a:br>
              <a:rPr lang="en-GB" sz="2000" dirty="0">
                <a:solidFill>
                  <a:prstClr val="black"/>
                </a:solidFill>
              </a:rPr>
            </a:br>
            <a:r>
              <a:rPr lang="en-GB" sz="2000" dirty="0">
                <a:solidFill>
                  <a:prstClr val="black"/>
                </a:solidFill>
              </a:rPr>
              <a:t>Help and advice researching your </a:t>
            </a:r>
            <a:br>
              <a:rPr lang="en-GB" sz="2000" dirty="0">
                <a:solidFill>
                  <a:prstClr val="black"/>
                </a:solidFill>
              </a:rPr>
            </a:br>
            <a:r>
              <a:rPr lang="en-GB" sz="2000" dirty="0">
                <a:solidFill>
                  <a:prstClr val="black"/>
                </a:solidFill>
              </a:rPr>
              <a:t>family history</a:t>
            </a: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Writers Group</a:t>
            </a:r>
            <a:br>
              <a:rPr lang="en-GB" sz="2000" b="1" dirty="0">
                <a:solidFill>
                  <a:prstClr val="black"/>
                </a:solidFill>
              </a:rPr>
            </a:br>
            <a:r>
              <a:rPr lang="en-GB" sz="2000" dirty="0">
                <a:solidFill>
                  <a:prstClr val="black"/>
                </a:solidFill>
              </a:rPr>
              <a:t>Everyone has a book in them…</a:t>
            </a: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Walking Group</a:t>
            </a:r>
            <a:br>
              <a:rPr lang="en-GB" sz="2000" b="1" dirty="0">
                <a:solidFill>
                  <a:prstClr val="black"/>
                </a:solidFill>
              </a:rPr>
            </a:br>
            <a:r>
              <a:rPr lang="en-GB" sz="2000" dirty="0">
                <a:solidFill>
                  <a:prstClr val="black"/>
                </a:solidFill>
              </a:rPr>
              <a:t>Walking Weekends for the family</a:t>
            </a: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Music Group</a:t>
            </a:r>
            <a:br>
              <a:rPr lang="en-GB" sz="2000" b="1" dirty="0">
                <a:solidFill>
                  <a:prstClr val="black"/>
                </a:solidFill>
              </a:rPr>
            </a:br>
            <a:r>
              <a:rPr lang="en-GB" sz="2000" dirty="0">
                <a:solidFill>
                  <a:prstClr val="black"/>
                </a:solidFill>
              </a:rPr>
              <a:t>A newly formed group of musicians </a:t>
            </a:r>
            <a:br>
              <a:rPr lang="en-GB" sz="2000" dirty="0">
                <a:solidFill>
                  <a:prstClr val="black"/>
                </a:solidFill>
              </a:rPr>
            </a:br>
            <a:r>
              <a:rPr lang="en-GB" sz="2000" dirty="0">
                <a:solidFill>
                  <a:prstClr val="black"/>
                </a:solidFill>
              </a:rPr>
              <a:t>and music enthusiasts</a:t>
            </a:r>
            <a:br>
              <a:rPr lang="en-GB" sz="1600" b="1" dirty="0">
                <a:solidFill>
                  <a:prstClr val="black"/>
                </a:solidFill>
              </a:rPr>
            </a:b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333A8-4CE9-3C43-87AD-6F5398B89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242" y="1138068"/>
            <a:ext cx="1236908" cy="117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EE408A-0DBF-754E-8524-95904D476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104" y="1335990"/>
            <a:ext cx="1271010" cy="1271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70217-9F56-4A44-9E91-8F484A914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007" y="2470481"/>
            <a:ext cx="1271010" cy="1271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F2B37-91A5-4444-823B-8906CFFE83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140" y="3911480"/>
            <a:ext cx="1271010" cy="1156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30920-7A89-A14F-A29D-167B97F52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8726" y="2923364"/>
            <a:ext cx="1285412" cy="1250025"/>
          </a:xfrm>
          <a:prstGeom prst="rect">
            <a:avLst/>
          </a:prstGeom>
        </p:spPr>
      </p:pic>
      <p:pic>
        <p:nvPicPr>
          <p:cNvPr id="1026" name="Picture 2" descr="person hiking clipart - Clip Art Library">
            <a:extLst>
              <a:ext uri="{FF2B5EF4-FFF2-40B4-BE49-F238E27FC236}">
                <a16:creationId xmlns:a16="http://schemas.microsoft.com/office/drawing/2014/main" id="{CE707D7C-325A-C016-B8FB-139714EAF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104" y="4489753"/>
            <a:ext cx="1271010" cy="12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C14AAD-A6A3-C922-0A2B-BF21A8674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007" y="5238014"/>
            <a:ext cx="1261143" cy="128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IPA Lottery</a:t>
            </a:r>
            <a:endParaRPr lang="en-GB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7460"/>
            <a:ext cx="8229600" cy="4828704"/>
          </a:xfrm>
        </p:spPr>
        <p:txBody>
          <a:bodyPr>
            <a:normAutofit fontScale="77500" lnSpcReduction="2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GB" sz="2400" b="1" dirty="0">
                <a:solidFill>
                  <a:prstClr val="black"/>
                </a:solidFill>
              </a:rPr>
              <a:t>Monthly prize draw, minimum £1 stake.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endParaRPr lang="en-GB" sz="2400" b="1" dirty="0">
              <a:solidFill>
                <a:prstClr val="black"/>
              </a:solidFill>
            </a:endParaRP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GB" sz="2400" b="1" dirty="0">
                <a:solidFill>
                  <a:prstClr val="black"/>
                </a:solidFill>
              </a:rPr>
              <a:t>Apply for course funding to pursue an hobby or interest 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GB" sz="2400" b="1" dirty="0">
                <a:solidFill>
                  <a:prstClr val="black"/>
                </a:solidFill>
              </a:rPr>
              <a:t>whether or not you win!</a:t>
            </a:r>
          </a:p>
          <a:p>
            <a:endParaRPr lang="en-GB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878" y="1417638"/>
            <a:ext cx="6020244" cy="348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836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2D11C-D4AA-6510-0224-BCC1F8C9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Enrolment Fees – 2023/2024 offer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0E39E-8D7E-D501-9FD7-2289EED36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65724"/>
          </a:xfrm>
        </p:spPr>
        <p:txBody>
          <a:bodyPr>
            <a:normAutofit fontScale="70000" lnSpcReduction="20000"/>
          </a:bodyPr>
          <a:lstStyle/>
          <a:p>
            <a:pPr marL="0" lvl="0" indent="0" algn="ctr" defTabSz="914400">
              <a:buNone/>
            </a:pPr>
            <a:endParaRPr lang="en-GB" sz="3200" b="1" i="1" dirty="0"/>
          </a:p>
          <a:p>
            <a:pPr marL="0" lvl="0" indent="0" algn="ctr" defTabSz="914400">
              <a:buNone/>
            </a:pPr>
            <a:r>
              <a:rPr lang="en-GB" sz="3200" b="1" i="1" dirty="0"/>
              <a:t>January  - March = £40  </a:t>
            </a:r>
          </a:p>
          <a:p>
            <a:pPr marL="0" lvl="0" indent="0" algn="ctr" defTabSz="914400">
              <a:buNone/>
            </a:pPr>
            <a:r>
              <a:rPr lang="en-GB" sz="3200" b="1" i="1" dirty="0"/>
              <a:t>April – June = £30  </a:t>
            </a:r>
          </a:p>
          <a:p>
            <a:pPr marL="0" lvl="0" indent="0" algn="ctr" defTabSz="914400">
              <a:buNone/>
            </a:pPr>
            <a:r>
              <a:rPr lang="en-GB" sz="3200" b="1" i="1" dirty="0"/>
              <a:t>July – September = £20</a:t>
            </a:r>
          </a:p>
          <a:p>
            <a:pPr marL="0" lvl="0" indent="0" algn="ctr" defTabSz="914400">
              <a:buNone/>
            </a:pPr>
            <a:r>
              <a:rPr lang="en-GB" sz="3200" b="1" i="1" dirty="0"/>
              <a:t>October – December  = £40* </a:t>
            </a:r>
          </a:p>
          <a:p>
            <a:pPr marL="0" lvl="0" indent="0" algn="ctr" defTabSz="914400">
              <a:buNone/>
            </a:pPr>
            <a:r>
              <a:rPr lang="en-GB" sz="3200" b="1" i="1" dirty="0"/>
              <a:t>(*up to 15 months for the price of 12)</a:t>
            </a:r>
          </a:p>
          <a:p>
            <a:pPr marL="0" lvl="0" indent="0" algn="ctr" defTabSz="914400">
              <a:buNone/>
            </a:pPr>
            <a:endParaRPr lang="en-GB" sz="3200" b="1" i="1" dirty="0"/>
          </a:p>
          <a:p>
            <a:pPr marL="0" lvl="0" indent="0" algn="ctr" defTabSz="914400">
              <a:buNone/>
            </a:pPr>
            <a:r>
              <a:rPr lang="en-GB" sz="3200" b="1" i="1" dirty="0"/>
              <a:t>‘2 Together’ Offer - Join with a colleague for just £20 </a:t>
            </a:r>
          </a:p>
          <a:p>
            <a:pPr marL="0" lvl="0" indent="0" algn="ctr" defTabSz="914400">
              <a:buNone/>
            </a:pPr>
            <a:r>
              <a:rPr lang="en-GB" sz="3200" b="1" i="1" dirty="0"/>
              <a:t>at any time of year.</a:t>
            </a:r>
          </a:p>
          <a:p>
            <a:pPr marL="0" lvl="0" indent="0" algn="ctr" defTabSz="914400">
              <a:buNone/>
            </a:pPr>
            <a:endParaRPr lang="en-GB" sz="3200" b="1" i="1" dirty="0"/>
          </a:p>
          <a:p>
            <a:pPr marL="0" lvl="0" indent="0" algn="ctr" defTabSz="914400">
              <a:buNone/>
            </a:pPr>
            <a:r>
              <a:rPr lang="en-GB" sz="3200" b="1" i="1" dirty="0">
                <a:solidFill>
                  <a:srgbClr val="FF0000"/>
                </a:solidFill>
              </a:rPr>
              <a:t>Join from now until 30</a:t>
            </a:r>
            <a:r>
              <a:rPr lang="en-GB" sz="3200" b="1" i="1" baseline="30000" dirty="0">
                <a:solidFill>
                  <a:srgbClr val="FF0000"/>
                </a:solidFill>
              </a:rPr>
              <a:t>th</a:t>
            </a:r>
            <a:r>
              <a:rPr lang="en-GB" sz="3200" b="1" i="1" dirty="0">
                <a:solidFill>
                  <a:srgbClr val="FF0000"/>
                </a:solidFill>
              </a:rPr>
              <a:t> June 2024 and be entered into a draw for a 2 night stay at the Civil Service Club in London on Friday 6</a:t>
            </a:r>
            <a:r>
              <a:rPr lang="en-GB" sz="3200" b="1" i="1" baseline="30000" dirty="0">
                <a:solidFill>
                  <a:srgbClr val="FF0000"/>
                </a:solidFill>
              </a:rPr>
              <a:t>th</a:t>
            </a:r>
            <a:r>
              <a:rPr lang="en-GB" sz="3200" b="1" i="1" dirty="0">
                <a:solidFill>
                  <a:srgbClr val="FF0000"/>
                </a:solidFill>
              </a:rPr>
              <a:t> and Saturday 7</a:t>
            </a:r>
            <a:r>
              <a:rPr lang="en-GB" sz="3200" b="1" i="1" baseline="30000" dirty="0">
                <a:solidFill>
                  <a:srgbClr val="FF0000"/>
                </a:solidFill>
              </a:rPr>
              <a:t>th</a:t>
            </a:r>
            <a:r>
              <a:rPr lang="en-GB" sz="3200" b="1" i="1" dirty="0">
                <a:solidFill>
                  <a:srgbClr val="FF0000"/>
                </a:solidFill>
              </a:rPr>
              <a:t> September 2024.</a:t>
            </a:r>
          </a:p>
          <a:p>
            <a:pPr marL="0" lvl="0" indent="0" algn="ctr" defTabSz="914400">
              <a:buNone/>
            </a:pPr>
            <a:endParaRPr lang="en-GB" sz="3200" b="1" i="1" dirty="0"/>
          </a:p>
          <a:p>
            <a:pPr marL="0" indent="0" algn="ctr" defTabSz="914400">
              <a:buNone/>
            </a:pPr>
            <a:r>
              <a:rPr lang="en-GB" sz="3200" b="1" i="1" dirty="0"/>
              <a:t>The annual renewal fee is </a:t>
            </a:r>
            <a:r>
              <a:rPr lang="en-GB" sz="3200" b="1" i="1"/>
              <a:t>£33</a:t>
            </a:r>
            <a:endParaRPr lang="en-GB" sz="3200" b="1" i="1" dirty="0"/>
          </a:p>
        </p:txBody>
      </p:sp>
    </p:spTree>
    <p:extLst>
      <p:ext uri="{BB962C8B-B14F-4D97-AF65-F5344CB8AC3E}">
        <p14:creationId xmlns:p14="http://schemas.microsoft.com/office/powerpoint/2010/main" val="193230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9204"/>
            <a:ext cx="8229600" cy="5141908"/>
          </a:xfrm>
        </p:spPr>
        <p:txBody>
          <a:bodyPr>
            <a:normAutofit lnSpcReduction="10000"/>
          </a:bodyPr>
          <a:lstStyle/>
          <a:p>
            <a:pPr marL="350838"/>
            <a:r>
              <a:rPr lang="en-GB" sz="2400" dirty="0">
                <a:solidFill>
                  <a:prstClr val="black"/>
                </a:solidFill>
              </a:rPr>
              <a:t>Founded in 1950 by </a:t>
            </a:r>
            <a:r>
              <a:rPr lang="en-GB" sz="2400" dirty="0" err="1">
                <a:solidFill>
                  <a:prstClr val="black"/>
                </a:solidFill>
              </a:rPr>
              <a:t>Sgt.</a:t>
            </a:r>
            <a:r>
              <a:rPr lang="en-GB" sz="2400" dirty="0">
                <a:solidFill>
                  <a:prstClr val="black"/>
                </a:solidFill>
              </a:rPr>
              <a:t> Arthur Troop in Lincolnshire.</a:t>
            </a:r>
          </a:p>
          <a:p>
            <a:pPr marL="350838"/>
            <a:r>
              <a:rPr lang="en-GB" sz="2400" dirty="0">
                <a:solidFill>
                  <a:prstClr val="black"/>
                </a:solidFill>
              </a:rPr>
              <a:t>The IPA is a worldwide friendship organisation.</a:t>
            </a:r>
          </a:p>
          <a:p>
            <a:pPr marL="350838"/>
            <a:r>
              <a:rPr lang="en-GB" sz="2400" dirty="0">
                <a:solidFill>
                  <a:prstClr val="black"/>
                </a:solidFill>
              </a:rPr>
              <a:t>Open to serving and retired police officers, Specials and staff.  </a:t>
            </a:r>
          </a:p>
          <a:p>
            <a:pPr marL="350838"/>
            <a:r>
              <a:rPr lang="en-GB" sz="2400" dirty="0">
                <a:solidFill>
                  <a:prstClr val="black"/>
                </a:solidFill>
              </a:rPr>
              <a:t>E</a:t>
            </a:r>
            <a:r>
              <a:rPr lang="en-GB" sz="2400" dirty="0"/>
              <a:t>ncourages professional and social links between serving and retired police officers, specials and police staff from around the world.</a:t>
            </a:r>
            <a:endParaRPr lang="en-GB" sz="2400" dirty="0">
              <a:solidFill>
                <a:prstClr val="black"/>
              </a:solidFill>
            </a:endParaRP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The IPA network spans </a:t>
            </a:r>
            <a:r>
              <a:rPr lang="en-GB" sz="2400" b="1" dirty="0">
                <a:solidFill>
                  <a:srgbClr val="FF0000"/>
                </a:solidFill>
              </a:rPr>
              <a:t>69</a:t>
            </a:r>
            <a:r>
              <a:rPr lang="en-GB" sz="2400" dirty="0">
                <a:solidFill>
                  <a:prstClr val="black"/>
                </a:solidFill>
              </a:rPr>
              <a:t> countries with over</a:t>
            </a:r>
            <a:r>
              <a:rPr lang="en-GB" sz="2400" b="1" i="1" dirty="0">
                <a:solidFill>
                  <a:prstClr val="black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365,000</a:t>
            </a:r>
            <a:r>
              <a:rPr lang="en-GB" sz="2400" b="1" i="1" dirty="0">
                <a:solidFill>
                  <a:prstClr val="black"/>
                </a:solidFill>
              </a:rPr>
              <a:t> </a:t>
            </a:r>
            <a:r>
              <a:rPr lang="en-GB" sz="2400" dirty="0">
                <a:solidFill>
                  <a:prstClr val="black"/>
                </a:solidFill>
              </a:rPr>
              <a:t>members. </a:t>
            </a: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Section UK has</a:t>
            </a:r>
            <a:r>
              <a:rPr lang="en-GB" sz="2400" b="1" dirty="0">
                <a:solidFill>
                  <a:srgbClr val="FF0000"/>
                </a:solidFill>
              </a:rPr>
              <a:t> 7,500 </a:t>
            </a:r>
            <a:r>
              <a:rPr lang="en-GB" sz="2400" dirty="0"/>
              <a:t>members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dirty="0">
                <a:solidFill>
                  <a:prstClr val="black"/>
                </a:solidFill>
              </a:rPr>
              <a:t>in 11 Regions and over </a:t>
            </a:r>
            <a:r>
              <a:rPr lang="en-GB" sz="2400" b="1" dirty="0">
                <a:solidFill>
                  <a:srgbClr val="FF0000"/>
                </a:solidFill>
              </a:rPr>
              <a:t>50</a:t>
            </a:r>
            <a:r>
              <a:rPr lang="en-GB" sz="2400" dirty="0">
                <a:solidFill>
                  <a:prstClr val="black"/>
                </a:solidFill>
              </a:rPr>
              <a:t> Branches spread across the country.</a:t>
            </a: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Cambridgeshire Branch covers the same geographic area as the Constabulary.</a:t>
            </a: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One of the most active branches in the country.</a:t>
            </a:r>
          </a:p>
          <a:p>
            <a:pPr marL="0" indent="0" algn="ctr">
              <a:buNone/>
            </a:pPr>
            <a:endParaRPr lang="en-GB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70B6C9-F42A-9347-839F-4EFBAC88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prstClr val="black"/>
                </a:solidFill>
              </a:rPr>
              <a:t>What is the IPA?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32075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4219-9D99-B44E-AA92-C69FD157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Find out more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40193-0E0E-154A-A6E1-A3C3C315BE79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dist="50800" sx="1000" sy="1000" algn="ctr" rotWithShape="0">
              <a:srgbClr val="000000">
                <a:alpha val="5763"/>
              </a:srgbClr>
            </a:outerShdw>
          </a:effectLst>
        </p:spPr>
        <p:txBody>
          <a:bodyPr>
            <a:normAutofit/>
          </a:bodyPr>
          <a:lstStyle/>
          <a:p>
            <a:pPr marL="0" lvl="0" indent="0" algn="ctr" defTabSz="914400">
              <a:buNone/>
            </a:pPr>
            <a:endParaRPr lang="en-GB" b="1" i="1" dirty="0"/>
          </a:p>
          <a:p>
            <a:pPr marL="0" lvl="0" indent="0" algn="ctr" defTabSz="914400">
              <a:buNone/>
            </a:pPr>
            <a:r>
              <a:rPr lang="en-GB" b="1" i="1" dirty="0">
                <a:solidFill>
                  <a:srgbClr val="0070C0"/>
                </a:solidFill>
              </a:rPr>
              <a:t>For more information, please speak to the Monks Wood IPA representative, Claire Beck</a:t>
            </a:r>
          </a:p>
          <a:p>
            <a:pPr marL="0" lvl="0" indent="0" algn="ctr" defTabSz="914400">
              <a:buNone/>
            </a:pPr>
            <a:endParaRPr lang="en-GB" b="1" i="1" dirty="0"/>
          </a:p>
          <a:p>
            <a:pPr marL="0" indent="0" algn="ctr" defTabSz="914400">
              <a:buNone/>
            </a:pPr>
            <a:r>
              <a:rPr lang="en-GB" b="1" i="1" dirty="0">
                <a:solidFill>
                  <a:srgbClr val="0070C0"/>
                </a:solidFill>
              </a:rPr>
              <a:t>IPA Cambridgeshire Branch</a:t>
            </a:r>
          </a:p>
          <a:p>
            <a:pPr marL="0" lvl="0" indent="0" algn="ctr" defTabSz="914400">
              <a:buNone/>
            </a:pPr>
            <a:r>
              <a:rPr lang="en-GB" b="1" i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www.ipacambs.org.uk</a:t>
            </a:r>
            <a:endParaRPr lang="en-GB" b="1" i="1" dirty="0">
              <a:solidFill>
                <a:srgbClr val="0070C0"/>
              </a:solidFill>
            </a:endParaRPr>
          </a:p>
          <a:p>
            <a:pPr marL="0" indent="0" algn="ctr" defTabSz="914400">
              <a:buNone/>
            </a:pPr>
            <a:r>
              <a:rPr lang="en-GB" b="1" i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www.ipa-uk.org</a:t>
            </a:r>
            <a:endParaRPr lang="en-GB" b="1" i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52A30-2DD8-83F2-9DBB-C07ECE9C2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537" y="3998470"/>
            <a:ext cx="552378" cy="342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69200-6F94-E2FD-1362-105258DF2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23" y="4561801"/>
            <a:ext cx="447783" cy="447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695A7-1B6C-4261-1E8B-ABEA35D98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509" y="5110982"/>
            <a:ext cx="447783" cy="44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51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98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A11E1-C286-2F40-A7C2-0326F9DCD736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reflection stA="49203" endPos="0" dir="5400000" sy="-100000" algn="bl" rotWithShape="0"/>
          </a:effectLst>
        </p:spPr>
        <p:txBody>
          <a:bodyPr/>
          <a:lstStyle/>
          <a:p>
            <a:r>
              <a:rPr lang="en-GB" b="1" dirty="0"/>
              <a:t>Any Questions?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2D0A5-6F8A-6547-B5CD-A5D249E7AC9D}"/>
              </a:ext>
            </a:extLst>
          </p:cNvPr>
          <p:cNvSpPr txBox="1"/>
          <p:nvPr/>
        </p:nvSpPr>
        <p:spPr>
          <a:xfrm>
            <a:off x="457200" y="5729104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IPA Section UK Proudly Supporting the Thin Blue Line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46B018F-92F0-188A-BCCD-CD851AF1D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193" y="1567055"/>
            <a:ext cx="3903614" cy="3723890"/>
          </a:xfrm>
        </p:spPr>
      </p:pic>
    </p:spTree>
    <p:extLst>
      <p:ext uri="{BB962C8B-B14F-4D97-AF65-F5344CB8AC3E}">
        <p14:creationId xmlns:p14="http://schemas.microsoft.com/office/powerpoint/2010/main" val="3582067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832835C-A4E3-8A4E-A0E0-AC2E5F990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17319">
            <a:off x="6549460" y="1309711"/>
            <a:ext cx="2113899" cy="28185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071658-66AE-8D43-968D-E3A59A15C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140" y="1333074"/>
            <a:ext cx="3493008" cy="26197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AC96D1-2CB7-5F46-B4C6-CBD1AC0AF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Experience a World of Opportunity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91DD92-2434-8246-99CC-E73E76C09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8179">
            <a:off x="5291648" y="3874861"/>
            <a:ext cx="3104041" cy="232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2AFDA7-83F2-A042-8EEB-59E9F98F8E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1608">
            <a:off x="1169799" y="2991470"/>
            <a:ext cx="2254558" cy="3006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504A89-13B3-E24B-9E28-26222038CF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6186">
            <a:off x="425301" y="1336419"/>
            <a:ext cx="2829487" cy="2122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9A9F5A-93EE-2D47-8365-4D0CC6CA1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538">
            <a:off x="3175535" y="3744220"/>
            <a:ext cx="2229112" cy="297214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24C9D0-9EB6-A448-812C-8F10FFC01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762">
            <a:off x="418791" y="4361708"/>
            <a:ext cx="2753606" cy="2065205"/>
          </a:xfrm>
        </p:spPr>
      </p:pic>
    </p:spTree>
    <p:extLst>
      <p:ext uri="{BB962C8B-B14F-4D97-AF65-F5344CB8AC3E}">
        <p14:creationId xmlns:p14="http://schemas.microsoft.com/office/powerpoint/2010/main" val="268882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FF8E-3DE0-5B49-B487-4F5C25573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What’s in it for 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968E6-4A83-824B-AA16-52D4C9EA9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Local, National and International Events</a:t>
            </a:r>
          </a:p>
          <a:p>
            <a:r>
              <a:rPr lang="en-US" dirty="0"/>
              <a:t>Travel Opportunities</a:t>
            </a:r>
          </a:p>
          <a:p>
            <a:r>
              <a:rPr lang="en-US" dirty="0"/>
              <a:t>IPA Houses around the World – from around £30 </a:t>
            </a:r>
          </a:p>
          <a:p>
            <a:r>
              <a:rPr lang="en-US" dirty="0"/>
              <a:t>Membership for your Whole Family</a:t>
            </a:r>
          </a:p>
          <a:p>
            <a:r>
              <a:rPr lang="en-US" dirty="0"/>
              <a:t>Special Interest Groups</a:t>
            </a:r>
          </a:p>
          <a:p>
            <a:r>
              <a:rPr lang="en-US" dirty="0"/>
              <a:t>Continuous Personal Development</a:t>
            </a:r>
          </a:p>
          <a:p>
            <a:r>
              <a:rPr lang="en-US" dirty="0"/>
              <a:t>Travel Bursaries</a:t>
            </a:r>
          </a:p>
          <a:p>
            <a:r>
              <a:rPr lang="en-US" dirty="0"/>
              <a:t>International Networking</a:t>
            </a:r>
          </a:p>
          <a:p>
            <a:r>
              <a:rPr lang="en-US" dirty="0"/>
              <a:t>Lifelong Friendships Based on Shared Values and Experiences</a:t>
            </a:r>
          </a:p>
        </p:txBody>
      </p:sp>
    </p:spTree>
    <p:extLst>
      <p:ext uri="{BB962C8B-B14F-4D97-AF65-F5344CB8AC3E}">
        <p14:creationId xmlns:p14="http://schemas.microsoft.com/office/powerpoint/2010/main" val="315935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22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03AE2-6277-13AE-E088-599A84599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IPA 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48C11-8A10-B18D-B43C-0285781F9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531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There are 40 IPA Houses around the world including:</a:t>
            </a:r>
          </a:p>
          <a:p>
            <a:endParaRPr lang="en-US" sz="9600" dirty="0"/>
          </a:p>
          <a:p>
            <a:r>
              <a:rPr lang="en-US" sz="9600" dirty="0"/>
              <a:t>Gold Coast Apartment, Australia</a:t>
            </a:r>
          </a:p>
          <a:p>
            <a:r>
              <a:rPr lang="en-US" sz="9600" dirty="0"/>
              <a:t>IPA House in Finland above the Artic circle with 2 saunas</a:t>
            </a:r>
          </a:p>
          <a:p>
            <a:r>
              <a:rPr lang="en-US" sz="9600" dirty="0"/>
              <a:t>Lisbon IPA HQ – great for groups as well as Porto, Faro &amp; Madeira</a:t>
            </a:r>
          </a:p>
          <a:p>
            <a:r>
              <a:rPr lang="en-US" sz="9600" dirty="0"/>
              <a:t>Closer to home, there are 6 IPA houses in Ireland inc. Dublin, Cork, Galway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Generally around £30 per night per person.</a:t>
            </a:r>
          </a:p>
          <a:p>
            <a:pPr marL="0" indent="0">
              <a:buNone/>
            </a:pPr>
            <a:endParaRPr lang="en-GB" sz="9600" dirty="0"/>
          </a:p>
          <a:p>
            <a:pPr marL="0" indent="0">
              <a:buNone/>
            </a:pPr>
            <a:r>
              <a:rPr lang="en-GB" sz="9600" dirty="0"/>
              <a:t>Hosting book sent to all members every 3 months.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5C56F-EC6A-34B4-8A42-F9B5FDB8BF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6456889" y="274638"/>
            <a:ext cx="2229911" cy="2125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5182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63275A6-F81D-74B7-459A-A30BCA1E7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69297">
            <a:off x="3364073" y="3821347"/>
            <a:ext cx="2415856" cy="2222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F536C-C4E2-EB69-76E6-E408BBD1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Accommodation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F6208-8D9C-91E4-0ECB-C5DCC7289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Over 390 other </a:t>
            </a:r>
            <a:r>
              <a:rPr lang="en-GB" sz="3200" dirty="0">
                <a:effectLst/>
              </a:rPr>
              <a:t>properties, hotels etc. offer preferential rates to IPA members, including;</a:t>
            </a:r>
          </a:p>
          <a:p>
            <a:r>
              <a:rPr lang="en-GB" dirty="0"/>
              <a:t>Properties in Cyprus, Spain, </a:t>
            </a:r>
            <a:r>
              <a:rPr lang="en-GB" sz="3200" dirty="0">
                <a:effectLst/>
              </a:rPr>
              <a:t>Thailand</a:t>
            </a:r>
            <a:r>
              <a:rPr lang="en-GB" sz="3200">
                <a:effectLst/>
              </a:rPr>
              <a:t>, </a:t>
            </a:r>
            <a:br>
              <a:rPr lang="en-GB" sz="3200">
                <a:effectLst/>
              </a:rPr>
            </a:br>
            <a:r>
              <a:rPr lang="en-GB" sz="3200">
                <a:effectLst/>
              </a:rPr>
              <a:t>Japan </a:t>
            </a:r>
            <a:r>
              <a:rPr lang="en-GB" sz="3200" dirty="0">
                <a:effectLst/>
              </a:rPr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33E3A-2060-2D24-49CE-AFB177830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9280">
            <a:off x="5191410" y="4480708"/>
            <a:ext cx="3688842" cy="1832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8D51D-9FC3-9F65-DCA5-59B6B1350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2849">
            <a:off x="320145" y="4451114"/>
            <a:ext cx="3109171" cy="201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4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b="1" dirty="0"/>
              <a:t>Professional Development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1229"/>
          </a:xfrm>
        </p:spPr>
        <p:txBody>
          <a:bodyPr>
            <a:noAutofit/>
          </a:bodyPr>
          <a:lstStyle/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Castle </a:t>
            </a:r>
            <a:r>
              <a:rPr lang="en-GB" sz="2400" dirty="0" err="1">
                <a:solidFill>
                  <a:srgbClr val="FF0000"/>
                </a:solidFill>
              </a:rPr>
              <a:t>Gimborn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–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Our flagship </a:t>
            </a:r>
            <a:r>
              <a:rPr lang="en-GB" sz="2400" dirty="0">
                <a:solidFill>
                  <a:prstClr val="black"/>
                </a:solidFill>
              </a:rPr>
              <a:t>educational establishment near Cologne, Germany</a:t>
            </a: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Arthur Troop Scholarship </a:t>
            </a:r>
            <a:r>
              <a:rPr lang="en-GB" sz="2400" dirty="0">
                <a:solidFill>
                  <a:prstClr val="black"/>
                </a:solidFill>
              </a:rPr>
              <a:t> - A bursary of </a:t>
            </a:r>
            <a:r>
              <a:rPr lang="en-GB" sz="2400" dirty="0">
                <a:solidFill>
                  <a:srgbClr val="FF0000"/>
                </a:solidFill>
              </a:rPr>
              <a:t>€2,500 </a:t>
            </a:r>
            <a:r>
              <a:rPr lang="en-GB" sz="2400" dirty="0">
                <a:solidFill>
                  <a:prstClr val="black"/>
                </a:solidFill>
              </a:rPr>
              <a:t>to attend a police related course or seminar overseas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Lincoln Award</a:t>
            </a:r>
            <a:r>
              <a:rPr lang="en-GB" sz="2400" dirty="0">
                <a:solidFill>
                  <a:prstClr val="black"/>
                </a:solidFill>
              </a:rPr>
              <a:t> – Apply for up to </a:t>
            </a:r>
            <a:r>
              <a:rPr lang="en-GB" sz="2400" dirty="0">
                <a:solidFill>
                  <a:srgbClr val="FF0000"/>
                </a:solidFill>
              </a:rPr>
              <a:t>£1000 twice yearly </a:t>
            </a:r>
            <a:r>
              <a:rPr lang="en-GB" sz="2400" dirty="0">
                <a:solidFill>
                  <a:prstClr val="black"/>
                </a:solidFill>
              </a:rPr>
              <a:t>to attend a police related course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YPOS </a:t>
            </a:r>
            <a:r>
              <a:rPr lang="en-GB" sz="2400" dirty="0"/>
              <a:t>- Annual International Young Police Officers' Seminar</a:t>
            </a:r>
            <a:endParaRPr lang="en-GB" sz="2400" dirty="0">
              <a:solidFill>
                <a:srgbClr val="FF0000"/>
              </a:solidFill>
            </a:endParaRP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ILDEP </a:t>
            </a:r>
            <a:r>
              <a:rPr lang="en-GB" sz="2400" dirty="0"/>
              <a:t>-</a:t>
            </a:r>
            <a:r>
              <a:rPr lang="en-GB" sz="2400" dirty="0">
                <a:solidFill>
                  <a:srgbClr val="FF0000"/>
                </a:solidFill>
              </a:rPr>
              <a:t>  </a:t>
            </a:r>
            <a:r>
              <a:rPr lang="en-GB" sz="2400" dirty="0">
                <a:solidFill>
                  <a:prstClr val="black"/>
                </a:solidFill>
              </a:rPr>
              <a:t>International placements and exchange programme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International ‘On Patrol’ events</a:t>
            </a:r>
          </a:p>
          <a:p>
            <a:pPr lvl="0"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Coming in 2024  </a:t>
            </a:r>
            <a:r>
              <a:rPr lang="en-GB" sz="2400" dirty="0"/>
              <a:t>-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UK Based Member Benefit Seminars</a:t>
            </a:r>
          </a:p>
        </p:txBody>
      </p:sp>
    </p:spTree>
    <p:extLst>
      <p:ext uri="{BB962C8B-B14F-4D97-AF65-F5344CB8AC3E}">
        <p14:creationId xmlns:p14="http://schemas.microsoft.com/office/powerpoint/2010/main" val="1299380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Gimborn</a:t>
            </a:r>
            <a:r>
              <a:rPr lang="en-GB" b="1" dirty="0"/>
              <a:t> really is a castle!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60682F-0B94-4640-AA34-59FE84FF9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049" y="1266485"/>
            <a:ext cx="2770751" cy="2766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C6AB6-E853-8D99-48C9-316B319F8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84" y="1268583"/>
            <a:ext cx="3052423" cy="229523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65009E-11A7-3D3A-BD13-4176B69FF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3588" y="3746375"/>
            <a:ext cx="3290515" cy="232562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7A6120-3CC1-9133-7EFC-5042C50BA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497" y="4413888"/>
            <a:ext cx="203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dirty="0"/>
              <a:t>2024 </a:t>
            </a:r>
            <a:r>
              <a:rPr lang="en-GB" sz="3600" b="1" dirty="0" err="1"/>
              <a:t>Gimborn</a:t>
            </a:r>
            <a:r>
              <a:rPr lang="en-GB" sz="3600" b="1" dirty="0"/>
              <a:t> Seminars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83"/>
            <a:ext cx="8229600" cy="5394959"/>
          </a:xfrm>
        </p:spPr>
        <p:txBody>
          <a:bodyPr>
            <a:normAutofit lnSpcReduction="10000"/>
          </a:bodyPr>
          <a:lstStyle/>
          <a:p>
            <a:pPr marL="0" lvl="0" indent="0" algn="ctr" defTabSz="914400">
              <a:buNone/>
            </a:pPr>
            <a:endParaRPr lang="en-GB" sz="1900" b="1" dirty="0">
              <a:solidFill>
                <a:srgbClr val="002060"/>
              </a:solidFill>
            </a:endParaRPr>
          </a:p>
          <a:p>
            <a:pPr marL="0" lvl="0" indent="0" algn="ctr" defTabSz="914400">
              <a:buNone/>
            </a:pPr>
            <a:r>
              <a:rPr lang="en-GB" sz="2400" b="1" dirty="0">
                <a:solidFill>
                  <a:srgbClr val="002060"/>
                </a:solidFill>
              </a:rPr>
              <a:t>At </a:t>
            </a:r>
            <a:r>
              <a:rPr lang="en-GB" sz="2400" b="1" dirty="0" err="1">
                <a:solidFill>
                  <a:srgbClr val="002060"/>
                </a:solidFill>
              </a:rPr>
              <a:t>Gimborn</a:t>
            </a:r>
            <a:r>
              <a:rPr lang="en-GB" sz="2400" b="1" dirty="0">
                <a:solidFill>
                  <a:srgbClr val="002060"/>
                </a:solidFill>
              </a:rPr>
              <a:t> – Online – Hybrid</a:t>
            </a:r>
          </a:p>
          <a:p>
            <a:pPr marL="0" lvl="0" indent="0" algn="ctr" defTabSz="914400">
              <a:buNone/>
            </a:pPr>
            <a:endParaRPr lang="en-GB" sz="2000" b="1" dirty="0">
              <a:solidFill>
                <a:srgbClr val="002060"/>
              </a:solidFill>
            </a:endParaRPr>
          </a:p>
          <a:p>
            <a:pPr marL="0" lvl="0" indent="0" algn="ctr" defTabSz="914400">
              <a:buNone/>
            </a:pPr>
            <a:r>
              <a:rPr lang="en-GB" sz="2400" b="1" dirty="0">
                <a:solidFill>
                  <a:srgbClr val="002060"/>
                </a:solidFill>
              </a:rPr>
              <a:t>Tactical First Aid</a:t>
            </a:r>
          </a:p>
          <a:p>
            <a:pPr marL="0" lvl="0" indent="0" algn="ctr" defTabSz="914400">
              <a:buNone/>
            </a:pPr>
            <a:r>
              <a:rPr lang="en-GB" sz="2400" b="1" dirty="0">
                <a:solidFill>
                  <a:srgbClr val="002060"/>
                </a:solidFill>
              </a:rPr>
              <a:t>Women &amp; Girls as Victims of Violence</a:t>
            </a:r>
          </a:p>
          <a:p>
            <a:pPr marL="0" lvl="0" indent="0" algn="ctr" defTabSz="914400">
              <a:buNone/>
            </a:pPr>
            <a:r>
              <a:rPr lang="en-GB" sz="2400" b="1" dirty="0">
                <a:solidFill>
                  <a:srgbClr val="002060"/>
                </a:solidFill>
              </a:rPr>
              <a:t>OSINT tools in Police Work</a:t>
            </a:r>
          </a:p>
          <a:p>
            <a:pPr marL="0" lvl="0" indent="0" algn="ctr" defTabSz="914400">
              <a:buNone/>
            </a:pPr>
            <a:r>
              <a:rPr lang="en-GB" sz="2400" b="1" dirty="0">
                <a:solidFill>
                  <a:srgbClr val="002060"/>
                </a:solidFill>
              </a:rPr>
              <a:t>The Maintenance of Public Order</a:t>
            </a:r>
          </a:p>
          <a:p>
            <a:pPr marL="0" lvl="0" indent="0" algn="ctr" defTabSz="914400">
              <a:buNone/>
            </a:pPr>
            <a:r>
              <a:rPr lang="en-GB" sz="2400" b="1" dirty="0">
                <a:solidFill>
                  <a:srgbClr val="002060"/>
                </a:solidFill>
              </a:rPr>
              <a:t>Dealing with People in Mental Health Crisis</a:t>
            </a:r>
          </a:p>
          <a:p>
            <a:pPr marL="0" lvl="0" indent="0" algn="ctr" defTabSz="914400">
              <a:buNone/>
            </a:pPr>
            <a:r>
              <a:rPr lang="en-GB" sz="2400" b="1" dirty="0">
                <a:solidFill>
                  <a:srgbClr val="002060"/>
                </a:solidFill>
              </a:rPr>
              <a:t>Police Officers in International Missions</a:t>
            </a:r>
          </a:p>
          <a:p>
            <a:pPr marL="0" lvl="0" indent="0" algn="ctr" defTabSz="914400">
              <a:buNone/>
            </a:pPr>
            <a:r>
              <a:rPr lang="en-GB" sz="2400" b="1" dirty="0">
                <a:solidFill>
                  <a:srgbClr val="002060"/>
                </a:solidFill>
              </a:rPr>
              <a:t>The Challenge of Dealing with Disasters</a:t>
            </a:r>
          </a:p>
          <a:p>
            <a:pPr marL="0" lvl="0" indent="0" algn="ctr" defTabSz="914400">
              <a:buNone/>
            </a:pPr>
            <a:endParaRPr lang="en-GB" sz="2400" b="1" dirty="0">
              <a:solidFill>
                <a:srgbClr val="002060"/>
              </a:solidFill>
            </a:endParaRPr>
          </a:p>
          <a:p>
            <a:pPr marL="0" lvl="0" indent="0" algn="ctr" defTabSz="914400">
              <a:buNone/>
            </a:pPr>
            <a:r>
              <a:rPr lang="en-GB" sz="2400" b="1" dirty="0">
                <a:solidFill>
                  <a:srgbClr val="FF0000"/>
                </a:solidFill>
              </a:rPr>
              <a:t>In addition, your region offers financial </a:t>
            </a:r>
          </a:p>
          <a:p>
            <a:pPr marL="0" lvl="0" indent="0" algn="ctr" defTabSz="914400">
              <a:buNone/>
            </a:pPr>
            <a:r>
              <a:rPr lang="en-GB" sz="2400" b="1" dirty="0">
                <a:solidFill>
                  <a:srgbClr val="FF0000"/>
                </a:solidFill>
              </a:rPr>
              <a:t>assistance with travel costs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13BD87-1EDB-AC3B-0EBF-A7830340F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21" y="1777701"/>
            <a:ext cx="1166892" cy="1651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B8D423-D41A-80DD-1BC1-95EE92B78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940" y="1777701"/>
            <a:ext cx="1166892" cy="16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959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923</Words>
  <Application>Microsoft Macintosh PowerPoint</Application>
  <PresentationFormat>On-screen Show (4:3)</PresentationFormat>
  <Paragraphs>167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Thème Office</vt:lpstr>
      <vt:lpstr>INTERNATIONAL POLI CE ASSOCIATION</vt:lpstr>
      <vt:lpstr>What is the IPA?</vt:lpstr>
      <vt:lpstr>Experience a World of Opportunity</vt:lpstr>
      <vt:lpstr>What’s in it for me?</vt:lpstr>
      <vt:lpstr>IPA Houses</vt:lpstr>
      <vt:lpstr>Other Accommodation</vt:lpstr>
      <vt:lpstr>Professional Development</vt:lpstr>
      <vt:lpstr>Gimborn really is a castle!</vt:lpstr>
      <vt:lpstr>2024 Gimborn Seminars</vt:lpstr>
      <vt:lpstr>Professional Exchanges</vt:lpstr>
      <vt:lpstr>Josh Preston – Norfolk Roads Policing</vt:lpstr>
      <vt:lpstr>Young Police Officers Seminar</vt:lpstr>
      <vt:lpstr>Travel Opportunities </vt:lpstr>
      <vt:lpstr>Local, National &amp;  International Events</vt:lpstr>
      <vt:lpstr>Members’ Quarterly  Magazine ‘Police World’</vt:lpstr>
      <vt:lpstr>Cambridgeshire Branch Activities</vt:lpstr>
      <vt:lpstr>Special Interest Groups</vt:lpstr>
      <vt:lpstr>IPA Lottery</vt:lpstr>
      <vt:lpstr>Enrolment Fees – 2023/2024 offer</vt:lpstr>
      <vt:lpstr>Find out more …</vt:lpstr>
      <vt:lpstr>Any Questions?</vt:lpstr>
    </vt:vector>
  </TitlesOfParts>
  <Manager/>
  <Company>Atelier Grand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Christophe Jordan</dc:creator>
  <cp:keywords/>
  <dc:description/>
  <cp:lastModifiedBy>Steve Bretherton</cp:lastModifiedBy>
  <cp:revision>140</cp:revision>
  <dcterms:created xsi:type="dcterms:W3CDTF">2013-11-21T14:43:06Z</dcterms:created>
  <dcterms:modified xsi:type="dcterms:W3CDTF">2024-07-24T06:36:03Z</dcterms:modified>
  <cp:category/>
</cp:coreProperties>
</file>